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8" r:id="rId1"/>
  </p:sldMasterIdLst>
  <p:sldIdLst>
    <p:sldId id="256" r:id="rId2"/>
    <p:sldId id="265" r:id="rId3"/>
    <p:sldId id="257" r:id="rId4"/>
    <p:sldId id="258" r:id="rId5"/>
    <p:sldId id="259" r:id="rId6"/>
    <p:sldId id="260" r:id="rId7"/>
    <p:sldId id="261" r:id="rId8"/>
    <p:sldId id="262" r:id="rId9"/>
    <p:sldId id="263" r:id="rId10"/>
    <p:sldId id="266" r:id="rId11"/>
    <p:sldId id="268" r:id="rId12"/>
    <p:sldId id="269"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2" d="100"/>
          <a:sy n="62" d="100"/>
        </p:scale>
        <p:origin x="82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923F103-BC34-4FE4-A40E-EDDEECFDA5D0}" type="datetimeFigureOut">
              <a:rPr lang="en-US" smtClean="0"/>
              <a:pPr/>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81816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smtClean="0"/>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978592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34E6425-0181-43F2-84FC-787E803FD2F8}" type="datetimeFigureOut">
              <a:rPr lang="en-US" smtClean="0"/>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269300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smtClean="0"/>
              <a:t>4/22/2021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82197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smtClean="0"/>
              <a:t>4/22/2021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274612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smtClean="0"/>
              <a:t>4/22/2021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9802164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smtClean="0"/>
              <a:t>4/22/2021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436269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76E86A4C-8E40-4F87-A4F0-01A0687C5742}" type="datetimeFigureOut">
              <a:rPr lang="en-US" smtClean="0"/>
              <a:t>4/22/2021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658758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35E72C73-2D91-4E12-BA25-F0AA0C03599B}" type="datetimeFigureOut">
              <a:rPr lang="en-US" smtClean="0"/>
              <a:t>4/22/2021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332113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91691601"/>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818406168"/>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C12C299-16B2-4475-990D-751901EACC14}" type="datetimeFigureOut">
              <a:rPr lang="en-US" smtClean="0"/>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4535064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245590765"/>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BE451C3-0FF4-47C4-B829-773ADF60F88C}" type="datetimeFigureOut">
              <a:rPr lang="en-US" smtClean="0"/>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34264174"/>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3086D93-FCAC-47E0-A2EE-787E62CA814C}" type="datetimeFigureOut">
              <a:rPr lang="en-US" smtClean="0"/>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469582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DA879A6-0FD0-4734-A311-86BFCA472E6E}" type="datetimeFigureOut">
              <a:rPr lang="en-US" smtClean="0"/>
              <a:t>4/22/2021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609586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BE451C3-0FF4-47C4-B829-773ADF60F88C}" type="datetimeFigureOut">
              <a:rPr lang="en-US" smtClean="0"/>
              <a:t>4/22/2021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536332414"/>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 id="2147483720" r:id="rId12"/>
    <p:sldLayoutId id="2147483721" r:id="rId13"/>
    <p:sldLayoutId id="2147483722" r:id="rId14"/>
    <p:sldLayoutId id="2147483723" r:id="rId15"/>
    <p:sldLayoutId id="2147483724" r:id="rId16"/>
  </p:sldLayoutIdLst>
  <p:hf sldNum="0" hdr="0" ftr="0" dt="0"/>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RSE Policy Consultation</a:t>
            </a:r>
            <a:endParaRPr lang="en-GB" dirty="0"/>
          </a:p>
        </p:txBody>
      </p:sp>
      <p:sp>
        <p:nvSpPr>
          <p:cNvPr id="3" name="Subtitle 2"/>
          <p:cNvSpPr>
            <a:spLocks noGrp="1"/>
          </p:cNvSpPr>
          <p:nvPr>
            <p:ph type="subTitle" idx="1"/>
          </p:nvPr>
        </p:nvSpPr>
        <p:spPr>
          <a:xfrm>
            <a:off x="1220740" y="4050836"/>
            <a:ext cx="7766936" cy="1096899"/>
          </a:xfrm>
        </p:spPr>
        <p:txBody>
          <a:bodyPr/>
          <a:lstStyle/>
          <a:p>
            <a:r>
              <a:rPr lang="en-US" dirty="0" smtClean="0"/>
              <a:t>22</a:t>
            </a:r>
            <a:r>
              <a:rPr lang="en-US" baseline="30000" dirty="0" smtClean="0"/>
              <a:t>nd</a:t>
            </a:r>
            <a:r>
              <a:rPr lang="en-US" dirty="0" smtClean="0"/>
              <a:t> April 2021</a:t>
            </a:r>
            <a:endParaRPr lang="en-GB" dirty="0"/>
          </a:p>
        </p:txBody>
      </p:sp>
    </p:spTree>
    <p:extLst>
      <p:ext uri="{BB962C8B-B14F-4D97-AF65-F5344CB8AC3E}">
        <p14:creationId xmlns:p14="http://schemas.microsoft.com/office/powerpoint/2010/main" val="2837080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Purpose of Consultation</a:t>
            </a:r>
            <a:endParaRPr lang="en-GB" dirty="0"/>
          </a:p>
        </p:txBody>
      </p:sp>
      <p:sp>
        <p:nvSpPr>
          <p:cNvPr id="3" name="Content Placeholder 2"/>
          <p:cNvSpPr>
            <a:spLocks noGrp="1"/>
          </p:cNvSpPr>
          <p:nvPr>
            <p:ph idx="1"/>
          </p:nvPr>
        </p:nvSpPr>
        <p:spPr>
          <a:xfrm>
            <a:off x="677334" y="1494693"/>
            <a:ext cx="8596668" cy="4546670"/>
          </a:xfrm>
        </p:spPr>
        <p:txBody>
          <a:bodyPr>
            <a:normAutofit fontScale="92500" lnSpcReduction="10000"/>
          </a:bodyPr>
          <a:lstStyle/>
          <a:p>
            <a:r>
              <a:rPr lang="en-GB" dirty="0" smtClean="0"/>
              <a:t>As a school, we would always want to deliver a curriculum which has the support of the vast majority, if not all, parents.</a:t>
            </a:r>
          </a:p>
          <a:p>
            <a:r>
              <a:rPr lang="en-GB"/>
              <a:t>We believe that children will accept information which is given to them in small chunks over time and at an age appropriate level more easily than information which is ‘kept secret’ until they are in Y6</a:t>
            </a:r>
            <a:r>
              <a:rPr lang="en-GB" smtClean="0"/>
              <a:t>.</a:t>
            </a:r>
            <a:endParaRPr lang="en-GB" dirty="0" smtClean="0"/>
          </a:p>
          <a:p>
            <a:r>
              <a:rPr lang="en-GB" dirty="0" smtClean="0"/>
              <a:t>We recognise that children need an increasing level of skill to deal with the modern world and the impact of social networking, advertising and media. Schools and parents have a responsibility to give a positive message which builds children’s resilience to the negative messages they may encounter through the easy availability of pornography / photo-shopped body images / TV programmes such as Love Island which portray sex as separate from relationships.</a:t>
            </a:r>
          </a:p>
          <a:p>
            <a:r>
              <a:rPr lang="en-GB" dirty="0" smtClean="0"/>
              <a:t>We would want all pupils to grow with the knowledge of natural changes before they happen, and pupils can encounter puberty at a relatively young age.  For example, while the average age for a girl to begin menstruation in the UK is 12, many begin in Y6 and some in Y5.  Less commonly, girls can begin their periods from 8 </a:t>
            </a:r>
            <a:r>
              <a:rPr lang="en-GB" dirty="0" err="1" smtClean="0"/>
              <a:t>yrs</a:t>
            </a:r>
            <a:r>
              <a:rPr lang="en-GB" dirty="0" smtClean="0"/>
              <a:t> old.</a:t>
            </a:r>
          </a:p>
        </p:txBody>
      </p:sp>
    </p:spTree>
    <p:extLst>
      <p:ext uri="{BB962C8B-B14F-4D97-AF65-F5344CB8AC3E}">
        <p14:creationId xmlns:p14="http://schemas.microsoft.com/office/powerpoint/2010/main" val="20148082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Changes</a:t>
            </a:r>
            <a:endParaRPr lang="en-GB" dirty="0"/>
          </a:p>
        </p:txBody>
      </p:sp>
      <p:sp>
        <p:nvSpPr>
          <p:cNvPr id="3" name="Content Placeholder 2"/>
          <p:cNvSpPr>
            <a:spLocks noGrp="1"/>
          </p:cNvSpPr>
          <p:nvPr>
            <p:ph idx="1"/>
          </p:nvPr>
        </p:nvSpPr>
        <p:spPr/>
        <p:txBody>
          <a:bodyPr/>
          <a:lstStyle/>
          <a:p>
            <a:r>
              <a:rPr lang="en-US" dirty="0" smtClean="0"/>
              <a:t>A new curriculum for relationships and sex education </a:t>
            </a:r>
            <a:r>
              <a:rPr lang="en-US" dirty="0" smtClean="0"/>
              <a:t>was </a:t>
            </a:r>
            <a:r>
              <a:rPr lang="en-US" dirty="0" smtClean="0"/>
              <a:t>mandatory from September 2020.</a:t>
            </a:r>
          </a:p>
          <a:p>
            <a:r>
              <a:rPr lang="en-US" dirty="0" smtClean="0"/>
              <a:t>Primary schools must teach relationships education and health education, including education on mental wellbeing. </a:t>
            </a:r>
          </a:p>
          <a:p>
            <a:r>
              <a:rPr lang="en-US" dirty="0" smtClean="0"/>
              <a:t>Primary schools are not required to teach sex education but as a school we would like to make the decision to deliver it, respectfully, in order to fully educate our children on life and equip them with the knowledge to make healthy and well-informed decisions. </a:t>
            </a:r>
            <a:endParaRPr lang="en-GB" dirty="0"/>
          </a:p>
        </p:txBody>
      </p:sp>
    </p:spTree>
    <p:extLst>
      <p:ext uri="{BB962C8B-B14F-4D97-AF65-F5344CB8AC3E}">
        <p14:creationId xmlns:p14="http://schemas.microsoft.com/office/powerpoint/2010/main" val="255313939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Extract from DFE Statutory Guidance</a:t>
            </a:r>
            <a:endParaRPr lang="en-GB" dirty="0"/>
          </a:p>
        </p:txBody>
      </p:sp>
      <p:sp>
        <p:nvSpPr>
          <p:cNvPr id="3" name="Content Placeholder 2"/>
          <p:cNvSpPr>
            <a:spLocks noGrp="1"/>
          </p:cNvSpPr>
          <p:nvPr>
            <p:ph idx="1"/>
          </p:nvPr>
        </p:nvSpPr>
        <p:spPr/>
        <p:txBody>
          <a:bodyPr>
            <a:normAutofit/>
          </a:bodyPr>
          <a:lstStyle/>
          <a:p>
            <a:r>
              <a:rPr lang="en-US" dirty="0"/>
              <a:t>To embrace the challenges of creating a happy and successful adult life, pupils need knowledge that will enable them to make informed decisions about their wellbeing, health and relationships and to build their self-efficacy. Pupils can also put this knowledge into practice as they develop the capacity to make sound decisions when facing risks, challenges and complex contexts. Everyone faces difficult situations in their lives. These subjects can support young people to develop resilience, to know how and when to ask for help, and to know where to access support. </a:t>
            </a:r>
            <a:endParaRPr lang="en-US" dirty="0" smtClean="0"/>
          </a:p>
          <a:p>
            <a:r>
              <a:rPr lang="en-US" dirty="0" smtClean="0"/>
              <a:t>High </a:t>
            </a:r>
            <a:r>
              <a:rPr lang="en-US" dirty="0"/>
              <a:t>quality, evidence-based and age-appropriate teaching of these subjects can help prepare pupils for the opportunities, responsibilities and experiences of adult life. They can also enable schools to promote the spiritual, moral, social, cultural, mental and physical development of pupils, at school and in society. The duties on schools in this area are set out in legislation</a:t>
            </a:r>
            <a:r>
              <a:rPr lang="en-US" dirty="0" smtClean="0"/>
              <a:t>.</a:t>
            </a:r>
            <a:endParaRPr lang="en-GB" dirty="0"/>
          </a:p>
        </p:txBody>
      </p:sp>
    </p:spTree>
    <p:extLst>
      <p:ext uri="{BB962C8B-B14F-4D97-AF65-F5344CB8AC3E}">
        <p14:creationId xmlns:p14="http://schemas.microsoft.com/office/powerpoint/2010/main" val="351084885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4954" y="545124"/>
            <a:ext cx="8825659" cy="6022730"/>
          </a:xfrm>
        </p:spPr>
        <p:txBody>
          <a:bodyPr>
            <a:normAutofit/>
          </a:bodyPr>
          <a:lstStyle/>
          <a:p>
            <a:r>
              <a:rPr lang="en-US" dirty="0"/>
              <a:t>The Relationships Education, Relationships and Sex Education and Health Education (England) Regulations 2019, made under sections 34 and 35 of the Children and Social Work Act 2017, make Relationships Education compulsory for all pupils receiving primary education and Relationships and Sex Education (RSE) compulsory for all pupils receiving secondary education</a:t>
            </a:r>
            <a:r>
              <a:rPr lang="en-US" dirty="0" smtClean="0"/>
              <a:t>.</a:t>
            </a:r>
          </a:p>
          <a:p>
            <a:r>
              <a:rPr lang="en-US" dirty="0" smtClean="0"/>
              <a:t> </a:t>
            </a:r>
            <a:r>
              <a:rPr lang="en-US" dirty="0"/>
              <a:t>They also make Health Education compulsory in all schools except independent schools. Personal, Social, Health and Economic Education (PSHE) continues to be compulsory in independent schools. </a:t>
            </a:r>
            <a:endParaRPr lang="en-US" dirty="0" smtClean="0"/>
          </a:p>
          <a:p>
            <a:r>
              <a:rPr lang="en-US" dirty="0" smtClean="0"/>
              <a:t>This </a:t>
            </a:r>
            <a:r>
              <a:rPr lang="en-US" dirty="0"/>
              <a:t>guidance also sets out both the rights of </a:t>
            </a:r>
            <a:r>
              <a:rPr lang="en-US" dirty="0" smtClean="0"/>
              <a:t>parents/</a:t>
            </a:r>
            <a:r>
              <a:rPr lang="en-US" dirty="0" err="1" smtClean="0"/>
              <a:t>carers</a:t>
            </a:r>
            <a:r>
              <a:rPr lang="en-US" dirty="0" smtClean="0"/>
              <a:t> </a:t>
            </a:r>
            <a:r>
              <a:rPr lang="en-US" dirty="0"/>
              <a:t>to withdraw pupils from sex education (but not Relationships or Health Education) and the process that head teachers should follow in considering a request from a parent. Parents have the right to request that their child be withdrawn from some or all of sex education delivered as part of statutory RSE</a:t>
            </a:r>
            <a:r>
              <a:rPr lang="en-US" dirty="0" smtClean="0"/>
              <a:t>.</a:t>
            </a:r>
          </a:p>
          <a:p>
            <a:r>
              <a:rPr lang="en-US" dirty="0"/>
              <a:t>Schools are free to determine how to deliver the content set out in this guidance, in the context of a broad and balanced curriculum. Effective teaching in these subjects will ensure that core knowledge is broken down into units of manageable size and communicated clearly to pupils, in a carefully sequenced way, within a planned </a:t>
            </a:r>
            <a:r>
              <a:rPr lang="en-US" dirty="0" err="1"/>
              <a:t>programme</a:t>
            </a:r>
            <a:r>
              <a:rPr lang="en-US" dirty="0"/>
              <a:t> or lessons. </a:t>
            </a:r>
            <a:r>
              <a:rPr lang="en-US" dirty="0" smtClean="0"/>
              <a:t>Teaching will include sufficient well-chosen opportunities and contexts for pupils to embed new knowledge so that it can be used confidently in real life situations.</a:t>
            </a:r>
            <a:endParaRPr lang="en-GB" dirty="0"/>
          </a:p>
        </p:txBody>
      </p:sp>
    </p:spTree>
    <p:extLst>
      <p:ext uri="{BB962C8B-B14F-4D97-AF65-F5344CB8AC3E}">
        <p14:creationId xmlns:p14="http://schemas.microsoft.com/office/powerpoint/2010/main" val="22542062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54954" y="571500"/>
            <a:ext cx="8825659" cy="5448300"/>
          </a:xfrm>
        </p:spPr>
        <p:txBody>
          <a:bodyPr>
            <a:normAutofit/>
          </a:bodyPr>
          <a:lstStyle/>
          <a:p>
            <a:r>
              <a:rPr lang="en-US" dirty="0"/>
              <a:t>In all schools, when teaching these subjects, the religious background of all pupils must be taken into account when planning teaching, so that the topics that are included in the core content in this guidance are appropriately handled. Schools must ensure they comply with the relevant provisions of the Equality Act 2010, under which religion or belief are amongst the protected characteristics</a:t>
            </a:r>
            <a:r>
              <a:rPr lang="en-US" dirty="0" smtClean="0"/>
              <a:t>.  </a:t>
            </a:r>
            <a:r>
              <a:rPr lang="en-US" dirty="0" smtClean="0">
                <a:solidFill>
                  <a:srgbClr val="00B050"/>
                </a:solidFill>
              </a:rPr>
              <a:t>At Alderman Payne, we will aim to teach RSE within the context of our values, showing respect for all cultures and faiths and underlining the importance of happy, mutually supportive and stable relationships.</a:t>
            </a:r>
          </a:p>
          <a:p>
            <a:r>
              <a:rPr lang="en-US" dirty="0" smtClean="0"/>
              <a:t>Relationships </a:t>
            </a:r>
            <a:r>
              <a:rPr lang="en-US" dirty="0"/>
              <a:t>Education, RSE and Health Education must be accessible for all pupils. This is particularly important when planning teaching for pupils with special educational needs and disabilities who represent a large minority of pupils. High quality teaching that is differentiated and </a:t>
            </a:r>
            <a:r>
              <a:rPr lang="en-US" dirty="0" err="1"/>
              <a:t>personalised</a:t>
            </a:r>
            <a:r>
              <a:rPr lang="en-US" dirty="0"/>
              <a:t> will be the starting point to ensure </a:t>
            </a:r>
            <a:r>
              <a:rPr lang="en-US" dirty="0" smtClean="0"/>
              <a:t>accessibility. </a:t>
            </a:r>
            <a:r>
              <a:rPr lang="en-US" dirty="0" smtClean="0">
                <a:solidFill>
                  <a:srgbClr val="00B050"/>
                </a:solidFill>
              </a:rPr>
              <a:t>At Alderman Payne, children will be taught in specific year group lessons. We will aim not to move children to different classrooms, but instead to teach within their classroom and differentiate their learning accordingly within year groups.  Children will have the opportunity to ask questions or raise issues confidentially through a questions box in each classroom.</a:t>
            </a:r>
            <a:endParaRPr lang="en-US" dirty="0">
              <a:solidFill>
                <a:srgbClr val="00B050"/>
              </a:solidFill>
            </a:endParaRPr>
          </a:p>
          <a:p>
            <a:endParaRPr lang="en-GB" dirty="0"/>
          </a:p>
        </p:txBody>
      </p:sp>
    </p:spTree>
    <p:extLst>
      <p:ext uri="{BB962C8B-B14F-4D97-AF65-F5344CB8AC3E}">
        <p14:creationId xmlns:p14="http://schemas.microsoft.com/office/powerpoint/2010/main" val="28934137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738555"/>
            <a:ext cx="8596668" cy="5302808"/>
          </a:xfrm>
        </p:spPr>
        <p:txBody>
          <a:bodyPr/>
          <a:lstStyle/>
          <a:p>
            <a:r>
              <a:rPr lang="en-US" dirty="0"/>
              <a:t>In teaching Relationships Education and RSE, schools should ensure that the needs of all pupils are appropriately met, and that all pupils understand the importance of equality and respect. Schools must ensure that they comply with the relevant provisions of the Equality Act 2010, (please see The Equality Act 2010 and schools: Departmental advice), under which sexual orientation and gender reassignment are amongst the protected characteristics</a:t>
            </a:r>
            <a:r>
              <a:rPr lang="en-US" dirty="0" smtClean="0"/>
              <a:t>.  </a:t>
            </a:r>
            <a:r>
              <a:rPr lang="en-US" dirty="0" smtClean="0">
                <a:solidFill>
                  <a:srgbClr val="00B050"/>
                </a:solidFill>
              </a:rPr>
              <a:t>At Alderman Payne, we aim to answer children’s questions thoughtfully and honestly, at an age – appropriate (or understanding-appropriate) level.  Subjects such as homosexuality, bisexuality and transgenderism are not taught explicitly, but may come up as part of pupil led discussions, and questions will be answered by adults in a way which encourages respect, understanding and tolerance.  Children will not be taught that any of these characteristics are wrong or shameful, and any comments made to that effect will be discussed.</a:t>
            </a:r>
            <a:endParaRPr lang="en-GB" dirty="0">
              <a:solidFill>
                <a:srgbClr val="00B050"/>
              </a:solidFill>
            </a:endParaRPr>
          </a:p>
        </p:txBody>
      </p:sp>
    </p:spTree>
    <p:extLst>
      <p:ext uri="{BB962C8B-B14F-4D97-AF65-F5344CB8AC3E}">
        <p14:creationId xmlns:p14="http://schemas.microsoft.com/office/powerpoint/2010/main" val="137985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Parental Right To Withdraw Pupils from RSE</a:t>
            </a:r>
            <a:endParaRPr lang="en-GB" dirty="0"/>
          </a:p>
        </p:txBody>
      </p:sp>
      <p:sp>
        <p:nvSpPr>
          <p:cNvPr id="3" name="Content Placeholder 2"/>
          <p:cNvSpPr>
            <a:spLocks noGrp="1"/>
          </p:cNvSpPr>
          <p:nvPr>
            <p:ph idx="1"/>
          </p:nvPr>
        </p:nvSpPr>
        <p:spPr/>
        <p:txBody>
          <a:bodyPr/>
          <a:lstStyle/>
          <a:p>
            <a:r>
              <a:rPr lang="en-US" dirty="0"/>
              <a:t>Parents have the right to request that their child be withdrawn from some or all of </a:t>
            </a:r>
            <a:r>
              <a:rPr lang="en-US" u="sng" dirty="0"/>
              <a:t>sex education </a:t>
            </a:r>
            <a:r>
              <a:rPr lang="en-US" dirty="0"/>
              <a:t>delivered as part of statutory RSE. </a:t>
            </a:r>
            <a:r>
              <a:rPr lang="en-US" dirty="0" smtClean="0"/>
              <a:t> Parents should put a request in writing to the </a:t>
            </a:r>
            <a:r>
              <a:rPr lang="en-US" dirty="0" err="1" smtClean="0"/>
              <a:t>Headteacher</a:t>
            </a:r>
            <a:r>
              <a:rPr lang="en-US" dirty="0" smtClean="0"/>
              <a:t>.</a:t>
            </a:r>
          </a:p>
          <a:p>
            <a:r>
              <a:rPr lang="en-US" dirty="0" smtClean="0"/>
              <a:t>Good </a:t>
            </a:r>
            <a:r>
              <a:rPr lang="en-US" dirty="0"/>
              <a:t>practice is also likely to include the head teacher discussing with parents the benefits of receiving this important education and any detrimental effects that withdrawal might have on the child. This could include any social and emotional effects of being excluded, as well as the likelihood of the child hearing their peers’ version of what was said in the classes, rather than what was directly said by the </a:t>
            </a:r>
            <a:r>
              <a:rPr lang="en-US" dirty="0" smtClean="0"/>
              <a:t>teacher.</a:t>
            </a:r>
          </a:p>
          <a:p>
            <a:r>
              <a:rPr lang="en-US" dirty="0"/>
              <a:t>Head </a:t>
            </a:r>
            <a:r>
              <a:rPr lang="en-US" dirty="0" smtClean="0"/>
              <a:t>teacher will </a:t>
            </a:r>
            <a:r>
              <a:rPr lang="en-US" dirty="0"/>
              <a:t>grant a request to withdraw a pupil from any sex education delivered in primary schools, other than as part of the science curriculum.</a:t>
            </a:r>
            <a:endParaRPr lang="en-GB" dirty="0"/>
          </a:p>
        </p:txBody>
      </p:sp>
    </p:spTree>
    <p:extLst>
      <p:ext uri="{BB962C8B-B14F-4D97-AF65-F5344CB8AC3E}">
        <p14:creationId xmlns:p14="http://schemas.microsoft.com/office/powerpoint/2010/main" val="33518676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Science Curriculum</a:t>
            </a:r>
            <a:endParaRPr lang="en-GB" dirty="0"/>
          </a:p>
        </p:txBody>
      </p:sp>
      <p:sp>
        <p:nvSpPr>
          <p:cNvPr id="3" name="Content Placeholder 2"/>
          <p:cNvSpPr>
            <a:spLocks noGrp="1"/>
          </p:cNvSpPr>
          <p:nvPr>
            <p:ph idx="1"/>
          </p:nvPr>
        </p:nvSpPr>
        <p:spPr>
          <a:xfrm>
            <a:off x="677334" y="1828801"/>
            <a:ext cx="8596668" cy="4212562"/>
          </a:xfrm>
        </p:spPr>
        <p:txBody>
          <a:bodyPr/>
          <a:lstStyle/>
          <a:p>
            <a:r>
              <a:rPr lang="en-GB" dirty="0" smtClean="0"/>
              <a:t>Parents may not withdraw pupils from Science lessons on reproduction which form part of the statutory National Curriculum.</a:t>
            </a:r>
          </a:p>
          <a:p>
            <a:r>
              <a:rPr lang="en-GB" dirty="0" smtClean="0"/>
              <a:t>In KS1 - </a:t>
            </a:r>
            <a:r>
              <a:rPr lang="en-US" dirty="0"/>
              <a:t>Pupils should be taught </a:t>
            </a:r>
            <a:r>
              <a:rPr lang="en-US" dirty="0" smtClean="0"/>
              <a:t>to notice </a:t>
            </a:r>
            <a:r>
              <a:rPr lang="en-US" dirty="0"/>
              <a:t>that animals, including humans, have offspring which grow into adults. They should also be introduced to the processes of reproduction and growth in animals. The focus at this stage should be on questions that help pupils to </a:t>
            </a:r>
            <a:r>
              <a:rPr lang="en-US" dirty="0" err="1"/>
              <a:t>recognise</a:t>
            </a:r>
            <a:r>
              <a:rPr lang="en-US" dirty="0"/>
              <a:t> growth; they should not be expected to understand how reproduction occurs. The following examples might be used: egg, chick, chicken; egg, caterpillar, pupa, butterfly; spawn, tadpole, frog; lamb, sheep. Growing into adults can include reference to baby, toddler, child, teenager, adult.</a:t>
            </a:r>
          </a:p>
          <a:p>
            <a:endParaRPr lang="en-GB" dirty="0"/>
          </a:p>
        </p:txBody>
      </p:sp>
    </p:spTree>
    <p:extLst>
      <p:ext uri="{BB962C8B-B14F-4D97-AF65-F5344CB8AC3E}">
        <p14:creationId xmlns:p14="http://schemas.microsoft.com/office/powerpoint/2010/main" val="110498484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Science Curriculum</a:t>
            </a:r>
            <a:endParaRPr lang="en-GB" dirty="0"/>
          </a:p>
        </p:txBody>
      </p:sp>
      <p:sp>
        <p:nvSpPr>
          <p:cNvPr id="3" name="Content Placeholder 2"/>
          <p:cNvSpPr>
            <a:spLocks noGrp="1"/>
          </p:cNvSpPr>
          <p:nvPr>
            <p:ph idx="1"/>
          </p:nvPr>
        </p:nvSpPr>
        <p:spPr>
          <a:xfrm>
            <a:off x="677334" y="1828801"/>
            <a:ext cx="8596668" cy="4212562"/>
          </a:xfrm>
        </p:spPr>
        <p:txBody>
          <a:bodyPr/>
          <a:lstStyle/>
          <a:p>
            <a:r>
              <a:rPr lang="en-GB" dirty="0" smtClean="0"/>
              <a:t>In Upper KS2 (Y5/6) - </a:t>
            </a:r>
            <a:r>
              <a:rPr lang="en-US" dirty="0"/>
              <a:t>Pupils should be taught </a:t>
            </a:r>
            <a:r>
              <a:rPr lang="en-US" dirty="0" smtClean="0"/>
              <a:t>to describe </a:t>
            </a:r>
            <a:r>
              <a:rPr lang="en-US" dirty="0"/>
              <a:t>the differences in the life cycles of a mammal, an amphibian, an insect and a </a:t>
            </a:r>
            <a:r>
              <a:rPr lang="en-US" dirty="0" smtClean="0"/>
              <a:t>bird and </a:t>
            </a:r>
            <a:r>
              <a:rPr lang="en-US" dirty="0"/>
              <a:t>describe the life process of reproduction in some plants and animals. Pupils should find out about different types of reproduction, including sexual and asexual reproduction in plants, and sexual reproduction in animals. </a:t>
            </a:r>
            <a:r>
              <a:rPr lang="en-US" dirty="0" smtClean="0"/>
              <a:t>They </a:t>
            </a:r>
            <a:r>
              <a:rPr lang="en-US" dirty="0"/>
              <a:t>might observe changes in an animal over a period of time (for example, by hatching and rearing chicks), comparing how different animals reproduce and grow</a:t>
            </a:r>
            <a:r>
              <a:rPr lang="en-US" dirty="0" smtClean="0"/>
              <a:t>.</a:t>
            </a:r>
          </a:p>
          <a:p>
            <a:r>
              <a:rPr lang="en-US" dirty="0"/>
              <a:t>Pupils should be taught </a:t>
            </a:r>
            <a:r>
              <a:rPr lang="en-US" dirty="0" smtClean="0"/>
              <a:t>to describe </a:t>
            </a:r>
            <a:r>
              <a:rPr lang="en-US" dirty="0"/>
              <a:t>the changes as humans develop to old age. Pupils should draw a timeline to indicate stages in the growth and development of humans. They should learn about the changes experienced in puberty. Pupils could work scientifically by researching the gestation periods of other animals and comparing them with humans; by finding out and recording the length and mass of a baby as it grows.</a:t>
            </a:r>
            <a:endParaRPr lang="en-GB" dirty="0"/>
          </a:p>
        </p:txBody>
      </p:sp>
    </p:spTree>
    <p:extLst>
      <p:ext uri="{BB962C8B-B14F-4D97-AF65-F5344CB8AC3E}">
        <p14:creationId xmlns:p14="http://schemas.microsoft.com/office/powerpoint/2010/main" val="14023317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Our Resources</a:t>
            </a:r>
            <a:endParaRPr lang="en-GB" dirty="0"/>
          </a:p>
        </p:txBody>
      </p:sp>
      <p:sp>
        <p:nvSpPr>
          <p:cNvPr id="3" name="Content Placeholder 2"/>
          <p:cNvSpPr>
            <a:spLocks noGrp="1"/>
          </p:cNvSpPr>
          <p:nvPr>
            <p:ph idx="1"/>
          </p:nvPr>
        </p:nvSpPr>
        <p:spPr/>
        <p:txBody>
          <a:bodyPr>
            <a:normAutofit/>
          </a:bodyPr>
          <a:lstStyle/>
          <a:p>
            <a:r>
              <a:rPr lang="en-GB" sz="4800" dirty="0" smtClean="0"/>
              <a:t>The programme that we use</a:t>
            </a:r>
          </a:p>
          <a:p>
            <a:r>
              <a:rPr lang="en-GB" sz="4800" dirty="0" smtClean="0"/>
              <a:t>The types of resources</a:t>
            </a:r>
          </a:p>
          <a:p>
            <a:r>
              <a:rPr lang="en-GB" sz="4800" dirty="0" smtClean="0"/>
              <a:t>Year group overviews</a:t>
            </a:r>
            <a:endParaRPr lang="en-GB" sz="4800" dirty="0"/>
          </a:p>
        </p:txBody>
      </p:sp>
    </p:spTree>
    <p:extLst>
      <p:ext uri="{BB962C8B-B14F-4D97-AF65-F5344CB8AC3E}">
        <p14:creationId xmlns:p14="http://schemas.microsoft.com/office/powerpoint/2010/main" val="13925914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15869" y="829272"/>
            <a:ext cx="10790883" cy="5509535"/>
          </a:xfrm>
        </p:spPr>
      </p:pic>
    </p:spTree>
    <p:extLst>
      <p:ext uri="{BB962C8B-B14F-4D97-AF65-F5344CB8AC3E}">
        <p14:creationId xmlns:p14="http://schemas.microsoft.com/office/powerpoint/2010/main" val="33175680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ctr"/>
            <a:r>
              <a:rPr lang="en-GB" sz="6000" b="1" dirty="0" smtClean="0"/>
              <a:t>Any questions?</a:t>
            </a:r>
            <a:endParaRPr lang="en-GB" sz="6000" b="1" dirty="0"/>
          </a:p>
        </p:txBody>
      </p:sp>
    </p:spTree>
    <p:extLst>
      <p:ext uri="{BB962C8B-B14F-4D97-AF65-F5344CB8AC3E}">
        <p14:creationId xmlns:p14="http://schemas.microsoft.com/office/powerpoint/2010/main" val="208323489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96</TotalTime>
  <Words>1571</Words>
  <Application>Microsoft Office PowerPoint</Application>
  <PresentationFormat>Widescreen</PresentationFormat>
  <Paragraphs>36</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Trebuchet MS</vt:lpstr>
      <vt:lpstr>Wingdings 3</vt:lpstr>
      <vt:lpstr>Facet</vt:lpstr>
      <vt:lpstr>RSE Policy Consultation</vt:lpstr>
      <vt:lpstr>Purpose of Consultation</vt:lpstr>
      <vt:lpstr>Changes</vt:lpstr>
      <vt:lpstr>Extract from DFE Statutory Guidance</vt:lpstr>
      <vt:lpstr>PowerPoint Presentation</vt:lpstr>
      <vt:lpstr>PowerPoint Presentation</vt:lpstr>
      <vt:lpstr>PowerPoint Presentation</vt:lpstr>
      <vt:lpstr>Parental Right To Withdraw Pupils from RSE</vt:lpstr>
      <vt:lpstr>Science Curriculum</vt:lpstr>
      <vt:lpstr>Science Curriculum</vt:lpstr>
      <vt:lpstr>Our Resources</vt:lpstr>
      <vt:lpstr>PowerPoint Presentation</vt:lpstr>
      <vt:lpstr>PowerPoint Presentation</vt:lpstr>
    </vt:vector>
  </TitlesOfParts>
  <Company>Great Tey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RSE Policy Consultation</dc:title>
  <dc:creator>Lucy Overton</dc:creator>
  <cp:lastModifiedBy>Sophie Ingle</cp:lastModifiedBy>
  <cp:revision>12</cp:revision>
  <dcterms:created xsi:type="dcterms:W3CDTF">2020-01-11T15:55:12Z</dcterms:created>
  <dcterms:modified xsi:type="dcterms:W3CDTF">2021-04-22T16:34:35Z</dcterms:modified>
</cp:coreProperties>
</file>