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1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81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740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432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4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584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977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51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666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553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291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181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062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0927196"/>
              </p:ext>
            </p:extLst>
          </p:nvPr>
        </p:nvGraphicFramePr>
        <p:xfrm>
          <a:off x="84221" y="88432"/>
          <a:ext cx="9593180" cy="63531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87654"/>
                <a:gridCol w="1207986"/>
                <a:gridCol w="1849539"/>
                <a:gridCol w="3048001"/>
              </a:tblGrid>
              <a:tr h="1197443">
                <a:tc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Number and Place Value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Read. write, order and compare numbers up to 10 000 000 and determine the value of each digit.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Round any whole number to a required degree of accuracy.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Use negative numbers in context, and calculate intervals across zero.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number and practical problems that involve all of the above.</a:t>
                      </a:r>
                      <a:endParaRPr lang="en-GB" sz="9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Addition,</a:t>
                      </a:r>
                      <a:r>
                        <a:rPr lang="en-GB" sz="900" b="1" u="sng" baseline="0" dirty="0" smtClean="0">
                          <a:latin typeface="SassoonPrimaryInfant" pitchFamily="2" charset="0"/>
                        </a:rPr>
                        <a:t> Subtraction, </a:t>
                      </a:r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Multiplication</a:t>
                      </a:r>
                      <a:r>
                        <a:rPr lang="en-GB" sz="900" b="1" u="sng" baseline="0" dirty="0" smtClean="0">
                          <a:latin typeface="SassoonPrimaryInfant" pitchFamily="2" charset="0"/>
                        </a:rPr>
                        <a:t> and Division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Multiply multi-digit numbers up to 4 digits by a two-digit whole number using the formal written method of long multiplication.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Divide numbers up to 4 digits by a two-digit whole number using the formal written method of long division, and interpret remainders as whole number remainders, fractions, or by rounding, as appropriate for the context.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Divide numbers up to 4 digits by a two-digit number using the formal written method of short division where appropriate, interpreting remainders according to the context.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Perform mental calculations, including with mixed operations and large numbers.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Identify common factors, common multiples and prime numbers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Use their knowledge of the order of operations to carry out calculations involving the four operations.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addition and subtraction multi-step problems in contexts, deciding which operations and methods to use and why.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problems involving addition, subtraction, multiplication and division.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Use estimation to check answers to calculations and determine, in the context of a problem, an appropriate degree of accuracy.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US" sz="9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Fractions, including Decimals and Percentages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Recognise, use common factors to simplify fractions; use common multiples to express fractions in the same denomination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Compare and order fractions, including fractions &gt; 1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Add and subtract fractions with different denominators and mixed numbers, using the concept of equivalent fractions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Multiply simple pairs of proper fractions, writing the answer in its simplest form [for example, ¼ × ½ = 1/8]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Divide proper fractions by whole numbers [for example, 1/3 ÷ 2 = 1/6]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Associate a fraction with division and calculate decimal fraction equivalents [for example, 0.375] for a simple fraction [for example, 3/8]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Identify the value of each digit in numbers given to three decimal places and multiply and divide numbers by 10, 100 and 1000 giving answers up to three decimal places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Multiply one-digit numbers with up to two decimal places by whole numbers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Use written division methods in cases where the answer has up to two decimal places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problems which require answers to be rounded to specified degrees of accuracy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Recall and use equivalences between simple fractions, decimals and percentages, including in different contexts.</a:t>
                      </a:r>
                      <a:endParaRPr lang="en-GB" sz="9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341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b="1" u="sng" baseline="0" dirty="0" smtClean="0">
                          <a:latin typeface="SassoonPrimaryInfant" pitchFamily="2" charset="0"/>
                        </a:rPr>
                        <a:t>Ratio and Proportion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 smtClean="0">
                          <a:latin typeface="SassoonPrimaryInfant" pitchFamily="2" charset="0"/>
                        </a:rPr>
                        <a:t>Solve problems involving the relative sizes of two quantities where missing values can be found by using integer multiplication and division facts.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 smtClean="0">
                          <a:latin typeface="SassoonPrimaryInfant" pitchFamily="2" charset="0"/>
                        </a:rPr>
                        <a:t>Solve problems involving the calculation of percentages [for example, of measures, and such as 15% of 360] and the use of percentages for comparison.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 smtClean="0">
                          <a:latin typeface="SassoonPrimaryInfant" pitchFamily="2" charset="0"/>
                        </a:rPr>
                        <a:t>Solve problems involving similar shapes where the scale factor is known or can be found.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 smtClean="0">
                          <a:latin typeface="SassoonPrimaryInfant" pitchFamily="2" charset="0"/>
                        </a:rPr>
                        <a:t>Solve problems involving unequal sharing and grouping using knowledge of fractions and multiples.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95250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b="1" u="sng" baseline="0" dirty="0" smtClean="0">
                          <a:latin typeface="SassoonPrimaryInfant" pitchFamily="2" charset="0"/>
                        </a:rPr>
                        <a:t>Algebra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 smtClean="0">
                          <a:latin typeface="SassoonPrimaryInfant" pitchFamily="2" charset="0"/>
                        </a:rPr>
                        <a:t>Use simple formulae.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 smtClean="0">
                          <a:latin typeface="SassoonPrimaryInfant" pitchFamily="2" charset="0"/>
                        </a:rPr>
                        <a:t>Generate and describe linear number sequences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 smtClean="0">
                          <a:latin typeface="SassoonPrimaryInfant" pitchFamily="2" charset="0"/>
                        </a:rPr>
                        <a:t>Express missing number problems algebraically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 smtClean="0">
                          <a:latin typeface="SassoonPrimaryInfant" pitchFamily="2" charset="0"/>
                        </a:rPr>
                        <a:t>Find pairs of numbers that satisfy an equation with two unknowns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baseline="0" dirty="0" smtClean="0">
                          <a:latin typeface="SassoonPrimaryInfant" pitchFamily="2" charset="0"/>
                        </a:rPr>
                        <a:t>Enumerate possibilities of combinations of two variables.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415415"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Measures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Solve problems involving the calculation and conversion of units of measure, using decimal notation up to three decimal places where appropriate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Use, read, write and convert between standard units, converting measurements of length, mass, volume and time from a smaller unit of measure to a larger unit, and vice versa, using decimal notation to up to three decimal places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Convert between miles and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kilometres</a:t>
                      </a:r>
                      <a:endParaRPr lang="en-US" sz="900" dirty="0" smtClean="0">
                        <a:latin typeface="SassoonPrimaryInfant" pitchFamily="2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Recognise that shapes with the same areas can have different perimeters and vice versa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Recognise when it is possible to use formulae for area and volume of shapes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Calculate the area of parallelograms and triangles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Calculate, estimate and compare volume of cubes and cuboids using standard units, including cubic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centimetres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 (cm3) and cubic </a:t>
                      </a:r>
                      <a:r>
                        <a:rPr lang="en-US" sz="900" dirty="0" err="1" smtClean="0">
                          <a:latin typeface="SassoonPrimaryInfant" pitchFamily="2" charset="0"/>
                        </a:rPr>
                        <a:t>metres</a:t>
                      </a:r>
                      <a:r>
                        <a:rPr lang="en-US" sz="900" dirty="0" smtClean="0">
                          <a:latin typeface="SassoonPrimaryInfant" pitchFamily="2" charset="0"/>
                        </a:rPr>
                        <a:t> (m3), and extending to other units [for example, mm3 and km3].</a:t>
                      </a:r>
                      <a:endParaRPr lang="en-US" sz="900" baseline="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/>
                      <a:endParaRPr lang="en-US" sz="10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Geometry: Properties of Shapes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Draw 2-D shapes using given dimensions and angles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Recognise, describe and build simple 3-D shapes, including making nets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Compare and classify geometric shapes based on their properties and sizes and find unknown angles in any triangles, quadrilaterals, and regular polygons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Illustrate and name parts of circles, including radius, diameter and circumference and know that the diameter is twice the radius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Recognise angles where they meet at a point, are on a straight line, or are vertically opposite, and find missing angles.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endParaRPr lang="en-GB" sz="11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20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Geometry:</a:t>
                      </a:r>
                      <a:r>
                        <a:rPr lang="en-GB" sz="900" b="1" u="sng" baseline="0" dirty="0" smtClean="0">
                          <a:latin typeface="SassoonPrimaryInfant" pitchFamily="2" charset="0"/>
                        </a:rPr>
                        <a:t> Position and Direction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Describe positions on the full coordinate grid (all four quadrants)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Draw and translate simple shapes on the coordinate plane, and reflect them in the axes.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407870">
                <a:tc gridSpan="4">
                  <a:txBody>
                    <a:bodyPr/>
                    <a:lstStyle/>
                    <a:p>
                      <a:pPr algn="ctr"/>
                      <a:r>
                        <a:rPr lang="en-GB" sz="900" b="1" u="sng" dirty="0" smtClean="0">
                          <a:latin typeface="SassoonPrimaryInfant" pitchFamily="2" charset="0"/>
                        </a:rPr>
                        <a:t>Statistics</a:t>
                      </a:r>
                      <a:endParaRPr lang="en-GB" sz="900" b="1" u="sng" baseline="0" dirty="0" smtClean="0">
                        <a:latin typeface="SassoonPrimaryInfant" pitchFamily="2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Interpret and construct pie charts and line graphs and use these to solve problems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Calculate and interpret the mean as an average.</a:t>
                      </a:r>
                    </a:p>
                    <a:p>
                      <a:pPr marL="0" indent="0" algn="r">
                        <a:buFont typeface="Arial" panose="020B0604020202020204" pitchFamily="34" charset="0"/>
                        <a:buNone/>
                      </a:pPr>
                      <a:r>
                        <a:rPr lang="en-US" sz="900" dirty="0" smtClean="0">
                          <a:latin typeface="SassoonPrimaryInfant" pitchFamily="2" charset="0"/>
                        </a:rPr>
                        <a:t>******</a:t>
                      </a:r>
                      <a:endParaRPr lang="en-GB" sz="9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765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1512</TotalTime>
  <Words>875</Words>
  <Application>Microsoft Office PowerPoint</Application>
  <PresentationFormat>A4 Paper (210x297 mm)</PresentationFormat>
  <Paragraphs>59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SassoonPrimaryInfant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Barbara Chihab</dc:creator>
  <cp:lastModifiedBy>Barbara Chihab</cp:lastModifiedBy>
  <cp:revision>21</cp:revision>
  <dcterms:created xsi:type="dcterms:W3CDTF">2017-08-17T18:42:54Z</dcterms:created>
  <dcterms:modified xsi:type="dcterms:W3CDTF">2017-10-02T21:34:36Z</dcterms:modified>
</cp:coreProperties>
</file>